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</p:sldIdLst>
  <p:sldSz cx="18288000" cy="10287000"/>
  <p:notesSz cx="6858000" cy="9144000"/>
  <p:embeddedFontLst>
    <p:embeddedFont>
      <p:font typeface="Muli Regular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4" d="100"/>
          <a:sy n="74" d="100"/>
        </p:scale>
        <p:origin x="-45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94593" y="4838700"/>
            <a:ext cx="6583207" cy="4341032"/>
            <a:chOff x="0" y="0"/>
            <a:chExt cx="2578236" cy="19674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78236" cy="1967496"/>
            </a:xfrm>
            <a:custGeom>
              <a:avLst/>
              <a:gdLst/>
              <a:ahLst/>
              <a:cxnLst/>
              <a:rect l="l" t="t" r="r" b="b"/>
              <a:pathLst>
                <a:path w="2578236" h="1967496">
                  <a:moveTo>
                    <a:pt x="2453776" y="1967496"/>
                  </a:moveTo>
                  <a:lnTo>
                    <a:pt x="124460" y="1967496"/>
                  </a:lnTo>
                  <a:cubicBezTo>
                    <a:pt x="55880" y="1967496"/>
                    <a:pt x="0" y="1911616"/>
                    <a:pt x="0" y="18430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53776" y="0"/>
                  </a:lnTo>
                  <a:cubicBezTo>
                    <a:pt x="2522356" y="0"/>
                    <a:pt x="2578236" y="55880"/>
                    <a:pt x="2578236" y="124460"/>
                  </a:cubicBezTo>
                  <a:lnTo>
                    <a:pt x="2578236" y="1843036"/>
                  </a:lnTo>
                  <a:cubicBezTo>
                    <a:pt x="2578236" y="1911616"/>
                    <a:pt x="2522356" y="1967496"/>
                    <a:pt x="2453776" y="1967496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90268" y="5095093"/>
            <a:ext cx="3451537" cy="36506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50772" y="2400300"/>
            <a:ext cx="1490407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162942"/>
                </a:solidFill>
                <a:latin typeface="Muli Regular"/>
              </a:rPr>
              <a:t>Санитарно-эпидемиологические правила </a:t>
            </a:r>
            <a:r>
              <a:rPr lang="ru-RU" sz="3600" b="1" dirty="0">
                <a:solidFill>
                  <a:srgbClr val="162942"/>
                </a:solidFill>
                <a:latin typeface="Muli Regular"/>
              </a:rPr>
              <a:t>и </a:t>
            </a:r>
            <a:r>
              <a:rPr lang="ru-RU" sz="3600" b="1" dirty="0" smtClean="0">
                <a:solidFill>
                  <a:srgbClr val="162942"/>
                </a:solidFill>
                <a:latin typeface="Muli Regular"/>
              </a:rPr>
              <a:t>гигиенические нормативы в условиях </a:t>
            </a:r>
            <a:r>
              <a:rPr lang="ru-RU" sz="3600" b="1" dirty="0" smtClean="0">
                <a:solidFill>
                  <a:srgbClr val="162942"/>
                </a:solidFill>
                <a:latin typeface="Muli Regular"/>
              </a:rPr>
              <a:t>п</a:t>
            </a:r>
            <a:r>
              <a:rPr lang="en-US" sz="3600" b="1" u="none" dirty="0" smtClean="0">
                <a:solidFill>
                  <a:srgbClr val="162942"/>
                </a:solidFill>
                <a:latin typeface="Muli Regular"/>
              </a:rPr>
              <a:t>рофилактик</a:t>
            </a:r>
            <a:r>
              <a:rPr lang="ru-RU" sz="3600" b="1" dirty="0">
                <a:solidFill>
                  <a:srgbClr val="162942"/>
                </a:solidFill>
                <a:latin typeface="Muli Regular"/>
              </a:rPr>
              <a:t>и</a:t>
            </a:r>
            <a:r>
              <a:rPr lang="ru-RU" sz="3600" b="1" dirty="0" smtClean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3600" b="1" u="none" dirty="0" smtClean="0">
                <a:solidFill>
                  <a:srgbClr val="162942"/>
                </a:solidFill>
                <a:latin typeface="Muli Regular"/>
              </a:rPr>
              <a:t>коронавирусной инфекции</a:t>
            </a:r>
            <a:r>
              <a:rPr lang="ru-RU" sz="3600" b="1" u="none" dirty="0" smtClean="0">
                <a:solidFill>
                  <a:srgbClr val="162942"/>
                </a:solidFill>
                <a:latin typeface="Muli Regular"/>
              </a:rPr>
              <a:t> </a:t>
            </a:r>
            <a:r>
              <a:rPr lang="ru-RU" sz="3600" b="1" u="none" dirty="0" smtClean="0">
                <a:solidFill>
                  <a:srgbClr val="162942"/>
                </a:solidFill>
                <a:latin typeface="Muli Regular"/>
              </a:rPr>
              <a:t/>
            </a:r>
            <a:br>
              <a:rPr lang="ru-RU" sz="3600" b="1" u="none" dirty="0" smtClean="0">
                <a:solidFill>
                  <a:srgbClr val="162942"/>
                </a:solidFill>
                <a:latin typeface="Muli Regular"/>
              </a:rPr>
            </a:br>
            <a:r>
              <a:rPr lang="ru-RU" sz="3600" b="1" u="none" dirty="0" smtClean="0">
                <a:solidFill>
                  <a:srgbClr val="162942"/>
                </a:solidFill>
                <a:latin typeface="Muli Regular"/>
              </a:rPr>
              <a:t>в </a:t>
            </a:r>
            <a:r>
              <a:rPr lang="ru-RU" sz="3600" b="1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ru-RU" sz="3600" b="1" u="none" dirty="0" smtClean="0">
                <a:solidFill>
                  <a:srgbClr val="162942"/>
                </a:solidFill>
                <a:latin typeface="Muli Regular"/>
              </a:rPr>
              <a:t>Марийском </a:t>
            </a:r>
            <a:r>
              <a:rPr lang="ru-RU" sz="3600" b="1" u="none" dirty="0" smtClean="0">
                <a:solidFill>
                  <a:srgbClr val="162942"/>
                </a:solidFill>
                <a:latin typeface="Muli Regular"/>
              </a:rPr>
              <a:t>государственном университете</a:t>
            </a:r>
            <a:endParaRPr lang="en-US" sz="3600" b="1" u="none" dirty="0">
              <a:solidFill>
                <a:srgbClr val="162942"/>
              </a:solidFill>
              <a:latin typeface="Muli Regular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" y="118630"/>
            <a:ext cx="2051272" cy="236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206" y="560003"/>
            <a:ext cx="4578164" cy="14815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76345" y="1176586"/>
            <a:ext cx="6941478" cy="1493709"/>
            <a:chOff x="0" y="0"/>
            <a:chExt cx="4138553" cy="890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38554" cy="890559"/>
            </a:xfrm>
            <a:custGeom>
              <a:avLst/>
              <a:gdLst/>
              <a:ahLst/>
              <a:cxnLst/>
              <a:rect l="l" t="t" r="r" b="b"/>
              <a:pathLst>
                <a:path w="4138554" h="890559">
                  <a:moveTo>
                    <a:pt x="4014093" y="890559"/>
                  </a:moveTo>
                  <a:lnTo>
                    <a:pt x="124460" y="890559"/>
                  </a:lnTo>
                  <a:cubicBezTo>
                    <a:pt x="55880" y="890559"/>
                    <a:pt x="0" y="834679"/>
                    <a:pt x="0" y="7660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4093" y="0"/>
                  </a:lnTo>
                  <a:cubicBezTo>
                    <a:pt x="4082674" y="0"/>
                    <a:pt x="4138554" y="55880"/>
                    <a:pt x="4138554" y="124460"/>
                  </a:cubicBezTo>
                  <a:lnTo>
                    <a:pt x="4138554" y="766099"/>
                  </a:lnTo>
                  <a:cubicBezTo>
                    <a:pt x="4138554" y="834679"/>
                    <a:pt x="4082674" y="890559"/>
                    <a:pt x="4014093" y="890559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76345" y="100642"/>
            <a:ext cx="1144664" cy="256965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26416" y="1433093"/>
            <a:ext cx="5721520" cy="101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7"/>
              </a:lnSpc>
            </a:pPr>
            <a:r>
              <a:rPr lang="en-US" sz="3625" dirty="0" err="1">
                <a:solidFill>
                  <a:srgbClr val="162942"/>
                </a:solidFill>
                <a:latin typeface="Muli Regular"/>
              </a:rPr>
              <a:t>Наблюдайте</a:t>
            </a:r>
            <a:r>
              <a:rPr lang="en-US" sz="3625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3625" dirty="0" err="1">
                <a:solidFill>
                  <a:srgbClr val="162942"/>
                </a:solidFill>
                <a:latin typeface="Muli Regular"/>
              </a:rPr>
              <a:t>за</a:t>
            </a:r>
            <a:r>
              <a:rPr lang="en-US" sz="3625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3625" dirty="0" err="1">
                <a:solidFill>
                  <a:srgbClr val="162942"/>
                </a:solidFill>
                <a:latin typeface="Muli Regular"/>
              </a:rPr>
              <a:t>вашими</a:t>
            </a:r>
            <a:endParaRPr lang="en-US" sz="3625" dirty="0">
              <a:solidFill>
                <a:srgbClr val="162942"/>
              </a:solidFill>
              <a:latin typeface="Muli Regular"/>
            </a:endParaRPr>
          </a:p>
          <a:p>
            <a:pPr>
              <a:lnSpc>
                <a:spcPts val="3987"/>
              </a:lnSpc>
            </a:pPr>
            <a:r>
              <a:rPr lang="en-US" sz="3625" dirty="0" err="1">
                <a:solidFill>
                  <a:srgbClr val="162942"/>
                </a:solidFill>
                <a:latin typeface="Muli Regular"/>
              </a:rPr>
              <a:t>симптомами</a:t>
            </a:r>
            <a:endParaRPr lang="en-US" sz="3625" dirty="0">
              <a:solidFill>
                <a:srgbClr val="162942"/>
              </a:solidFill>
              <a:latin typeface="Muli Regular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376345" y="3460849"/>
            <a:ext cx="6941478" cy="556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9535" lvl="1" indent="-299768">
              <a:lnSpc>
                <a:spcPts val="3054"/>
              </a:lnSpc>
              <a:buFont typeface="Arial"/>
              <a:buChar char="•"/>
            </a:pP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Коронавирус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может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вызвать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у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вас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такие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симптомы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как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повышение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температуры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кашель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одышка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Эти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симптомы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могут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очень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напоминать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простуду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или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грипп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и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проявиться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в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течение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2-14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дней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после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контакта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с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источником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заражения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Тяжесть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заболевания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у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разных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людей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может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варьироваться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от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 smtClean="0">
                <a:solidFill>
                  <a:srgbClr val="000000"/>
                </a:solidFill>
                <a:latin typeface="Muli Regular"/>
              </a:rPr>
              <a:t>слабовыраженных</a:t>
            </a:r>
            <a:r>
              <a:rPr lang="en-US" sz="2776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до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тяжелых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симптомов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599535" lvl="1" indent="-299768">
              <a:lnSpc>
                <a:spcPts val="3054"/>
              </a:lnSpc>
              <a:buFont typeface="Arial"/>
              <a:buChar char="•"/>
            </a:pP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у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вас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повышенная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температура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простуда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или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боль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в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горле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не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паникуйте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Тщательно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позаботьтесь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 о </a:t>
            </a:r>
            <a:r>
              <a:rPr lang="en-US" sz="2776" dirty="0" err="1">
                <a:solidFill>
                  <a:srgbClr val="000000"/>
                </a:solidFill>
                <a:latin typeface="Muli Regular"/>
              </a:rPr>
              <a:t>себе</a:t>
            </a:r>
            <a:r>
              <a:rPr lang="en-US" sz="2776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241" b="73148" l="33021" r="44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38" t="63602" r="59428" b="27157"/>
          <a:stretch/>
        </p:blipFill>
        <p:spPr>
          <a:xfrm>
            <a:off x="10597997" y="3359809"/>
            <a:ext cx="2194308" cy="163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04" b="88426" l="34063" r="4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78788" r="59848" b="11784"/>
          <a:stretch/>
        </p:blipFill>
        <p:spPr>
          <a:xfrm>
            <a:off x="15585787" y="3359809"/>
            <a:ext cx="1918810" cy="16789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93" b="88704" l="48646" r="547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83" t="77691" r="45256" b="11535"/>
          <a:stretch/>
        </p:blipFill>
        <p:spPr>
          <a:xfrm>
            <a:off x="12161435" y="6375626"/>
            <a:ext cx="1778650" cy="17786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889" b="88241" l="62865" r="67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78" t="78788" r="32576" b="11784"/>
          <a:stretch/>
        </p:blipFill>
        <p:spPr>
          <a:xfrm>
            <a:off x="14781699" y="6549199"/>
            <a:ext cx="1375780" cy="1605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870" b="72315" l="46198" r="57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2" t="62894" r="42424" b="27678"/>
          <a:stretch/>
        </p:blipFill>
        <p:spPr>
          <a:xfrm>
            <a:off x="12573000" y="3333082"/>
            <a:ext cx="3493279" cy="16302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573288" y="4962406"/>
            <a:ext cx="25457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62942"/>
                </a:solidFill>
                <a:latin typeface="Muli Regular"/>
              </a:rPr>
              <a:t>Делайте паровые ингаляции 2-3 раза в день, чтобы устранить заложенность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292653" y="5006400"/>
            <a:ext cx="22931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62942"/>
                </a:solidFill>
                <a:latin typeface="Muli Regular"/>
              </a:rPr>
              <a:t>Избегайте обезвоживания и следите, чтобы отдых был полноценным</a:t>
            </a:r>
            <a:endParaRPr lang="ru-RU" dirty="0">
              <a:solidFill>
                <a:srgbClr val="162942"/>
              </a:solidFill>
              <a:latin typeface="Muli Regular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394161" y="5033587"/>
            <a:ext cx="2363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62942"/>
                </a:solidFill>
                <a:latin typeface="Muli Regular"/>
              </a:rPr>
              <a:t>Обратитесь к врачу при ухудшении состояния или если со временем вам не становится лучше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36900" y="8109658"/>
            <a:ext cx="3108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62942"/>
                </a:solidFill>
                <a:latin typeface="Muli Regular"/>
              </a:rPr>
              <a:t>Принимайте лекарства согласно рекомендациям врача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502650" y="8098898"/>
            <a:ext cx="2562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62942"/>
                </a:solidFill>
                <a:latin typeface="Muli Regular"/>
              </a:rPr>
              <a:t>Частое мытье рук способно снизить риск распространения вируса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23826" y="1588352"/>
            <a:ext cx="7706841" cy="1813560"/>
            <a:chOff x="0" y="0"/>
            <a:chExt cx="3366513" cy="7922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66513" cy="792202"/>
            </a:xfrm>
            <a:custGeom>
              <a:avLst/>
              <a:gdLst/>
              <a:ahLst/>
              <a:cxnLst/>
              <a:rect l="l" t="t" r="r" b="b"/>
              <a:pathLst>
                <a:path w="3366513" h="792202">
                  <a:moveTo>
                    <a:pt x="3242052" y="792202"/>
                  </a:moveTo>
                  <a:lnTo>
                    <a:pt x="124460" y="792202"/>
                  </a:lnTo>
                  <a:cubicBezTo>
                    <a:pt x="55880" y="792202"/>
                    <a:pt x="0" y="736322"/>
                    <a:pt x="0" y="6677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42053" y="0"/>
                  </a:lnTo>
                  <a:cubicBezTo>
                    <a:pt x="3310632" y="0"/>
                    <a:pt x="3366513" y="55880"/>
                    <a:pt x="3366513" y="124460"/>
                  </a:cubicBezTo>
                  <a:lnTo>
                    <a:pt x="3366513" y="667742"/>
                  </a:lnTo>
                  <a:cubicBezTo>
                    <a:pt x="3366513" y="736322"/>
                    <a:pt x="3310632" y="792202"/>
                    <a:pt x="3242053" y="792202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84243" y="3797300"/>
            <a:ext cx="5540824" cy="507740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0630667" y="1304693"/>
            <a:ext cx="6628633" cy="9525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8" name="TextBox 8"/>
          <p:cNvSpPr txBox="1"/>
          <p:nvPr/>
        </p:nvSpPr>
        <p:spPr>
          <a:xfrm>
            <a:off x="3375390" y="1626452"/>
            <a:ext cx="7835609" cy="177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Правило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трёх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"З": 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всё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что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нужно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для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победы</a:t>
            </a:r>
            <a:endParaRPr lang="en-US" sz="42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над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коронавирусом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630667" y="3632439"/>
            <a:ext cx="6628633" cy="3843199"/>
            <a:chOff x="0" y="0"/>
            <a:chExt cx="9995091" cy="57950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95091" cy="5795029"/>
            </a:xfrm>
            <a:custGeom>
              <a:avLst/>
              <a:gdLst/>
              <a:ahLst/>
              <a:cxnLst/>
              <a:rect l="l" t="t" r="r" b="b"/>
              <a:pathLst>
                <a:path w="9995091" h="5795029">
                  <a:moveTo>
                    <a:pt x="8977820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493833"/>
                  </a:lnTo>
                  <a:cubicBezTo>
                    <a:pt x="0" y="4046239"/>
                    <a:pt x="455930" y="4502169"/>
                    <a:pt x="1017270" y="4502169"/>
                  </a:cubicBezTo>
                  <a:lnTo>
                    <a:pt x="1800860" y="4502169"/>
                  </a:lnTo>
                  <a:lnTo>
                    <a:pt x="1800860" y="5795029"/>
                  </a:lnTo>
                  <a:lnTo>
                    <a:pt x="2532380" y="4502169"/>
                  </a:lnTo>
                  <a:lnTo>
                    <a:pt x="8977820" y="4502169"/>
                  </a:lnTo>
                  <a:cubicBezTo>
                    <a:pt x="9539160" y="4502169"/>
                    <a:pt x="9995091" y="4046239"/>
                    <a:pt x="9995091" y="3493833"/>
                  </a:cubicBezTo>
                  <a:lnTo>
                    <a:pt x="9995091" y="1017270"/>
                  </a:lnTo>
                  <a:cubicBezTo>
                    <a:pt x="9995091" y="455930"/>
                    <a:pt x="9540431" y="0"/>
                    <a:pt x="8977820" y="0"/>
                  </a:cubicBezTo>
                  <a:lnTo>
                    <a:pt x="8977820" y="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988363" y="3757118"/>
            <a:ext cx="5913239" cy="265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Направьте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свои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усилия</a:t>
            </a:r>
            <a:endParaRPr lang="en-US" sz="32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на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эти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три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осуществимые</a:t>
            </a:r>
            <a:endParaRPr lang="en-US" sz="32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цели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:</a:t>
            </a:r>
          </a:p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Muli Regular"/>
              </a:rPr>
              <a:t>•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Защитите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себя</a:t>
            </a:r>
            <a:endParaRPr lang="en-US" sz="32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Muli Regular"/>
              </a:rPr>
              <a:t>•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Защитите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своих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близких</a:t>
            </a:r>
            <a:endParaRPr lang="en-US" sz="32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Muli Regular"/>
              </a:rPr>
              <a:t>•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Защитите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свое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Muli Regular"/>
              </a:rPr>
              <a:t>сообщество</a:t>
            </a:r>
            <a:r>
              <a:rPr lang="en-US" sz="3200" dirty="0">
                <a:solidFill>
                  <a:srgbClr val="000000"/>
                </a:solidFill>
                <a:latin typeface="Muli Regular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grpSp>
        <p:nvGrpSpPr>
          <p:cNvPr id="5" name="Group 5"/>
          <p:cNvGrpSpPr/>
          <p:nvPr/>
        </p:nvGrpSpPr>
        <p:grpSpPr>
          <a:xfrm>
            <a:off x="3028323" y="1808481"/>
            <a:ext cx="6287844" cy="1511831"/>
            <a:chOff x="0" y="0"/>
            <a:chExt cx="2746665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6665" cy="660400"/>
            </a:xfrm>
            <a:custGeom>
              <a:avLst/>
              <a:gdLst/>
              <a:ahLst/>
              <a:cxnLst/>
              <a:rect l="l" t="t" r="r" b="b"/>
              <a:pathLst>
                <a:path w="2746665" h="660400">
                  <a:moveTo>
                    <a:pt x="262220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2205" y="0"/>
                  </a:lnTo>
                  <a:cubicBezTo>
                    <a:pt x="2690785" y="0"/>
                    <a:pt x="2746665" y="55880"/>
                    <a:pt x="2746665" y="124460"/>
                  </a:cubicBezTo>
                  <a:lnTo>
                    <a:pt x="2746665" y="535940"/>
                  </a:lnTo>
                  <a:cubicBezTo>
                    <a:pt x="2746665" y="604520"/>
                    <a:pt x="2690785" y="660400"/>
                    <a:pt x="2622205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161792" y="2282456"/>
            <a:ext cx="4154376" cy="60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162942"/>
                </a:solidFill>
                <a:latin typeface="Muli Regular"/>
              </a:rPr>
              <a:t>Защитите себя: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28323" y="1518554"/>
            <a:ext cx="2282592" cy="20916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28323" y="4410698"/>
            <a:ext cx="14230977" cy="398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35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Регулярно мойте руки с большим количеством мыла и воды.</a:t>
            </a:r>
          </a:p>
          <a:p>
            <a:pPr marL="690880" lvl="1" indent="-345440">
              <a:lnSpc>
                <a:spcPts val="352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Спиртосодержащее дезинфицирующее средство должно быть наготове в случае отсутствия мыла и воды.</a:t>
            </a:r>
          </a:p>
          <a:p>
            <a:pPr marL="690880" lvl="1" indent="-345440">
              <a:lnSpc>
                <a:spcPts val="35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Не прикасайтесь к своим глазам, рту или носу грязными руками.</a:t>
            </a:r>
          </a:p>
          <a:p>
            <a:pPr marL="690880" lvl="1" indent="-345440">
              <a:lnSpc>
                <a:spcPts val="352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Сохраняйте дистанцию не менее 1 метра от кашляющих или чихающих людей.</a:t>
            </a:r>
          </a:p>
          <a:p>
            <a:pPr marL="690880" lvl="1" indent="-345440">
              <a:lnSpc>
                <a:spcPts val="352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Во избежание заражения приветствуйте друг друга, не касаясь.</a:t>
            </a:r>
          </a:p>
          <a:p>
            <a:pPr marL="690880" lvl="1" indent="-345440">
              <a:lnSpc>
                <a:spcPts val="3520"/>
              </a:lnSpc>
              <a:spcBef>
                <a:spcPct val="0"/>
              </a:spcBef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Muli Regular"/>
              </a:rPr>
              <a:t>Отдайте предпочтение жесту или помашите рукой вместо рукопожатия.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27717" y="1905364"/>
            <a:ext cx="6638811" cy="1511831"/>
            <a:chOff x="0" y="0"/>
            <a:chExt cx="289997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99975" cy="660400"/>
            </a:xfrm>
            <a:custGeom>
              <a:avLst/>
              <a:gdLst/>
              <a:ahLst/>
              <a:cxnLst/>
              <a:rect l="l" t="t" r="r" b="b"/>
              <a:pathLst>
                <a:path w="2899975" h="660400">
                  <a:moveTo>
                    <a:pt x="277551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5515" y="0"/>
                  </a:lnTo>
                  <a:cubicBezTo>
                    <a:pt x="2844094" y="0"/>
                    <a:pt x="2899975" y="55880"/>
                    <a:pt x="2899975" y="124460"/>
                  </a:cubicBezTo>
                  <a:lnTo>
                    <a:pt x="2899975" y="535940"/>
                  </a:lnTo>
                  <a:cubicBezTo>
                    <a:pt x="2899975" y="604520"/>
                    <a:pt x="2844094" y="660400"/>
                    <a:pt x="2775515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460955" y="1954155"/>
            <a:ext cx="4205573" cy="146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162942"/>
                </a:solidFill>
                <a:latin typeface="Muli Regular"/>
              </a:rPr>
              <a:t>Защитите своих близких:</a:t>
            </a:r>
          </a:p>
        </p:txBody>
      </p:sp>
      <p:sp>
        <p:nvSpPr>
          <p:cNvPr id="7" name="AutoShape 7"/>
          <p:cNvSpPr/>
          <p:nvPr/>
        </p:nvSpPr>
        <p:spPr>
          <a:xfrm>
            <a:off x="3027717" y="1377003"/>
            <a:ext cx="14231583" cy="9525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27717" y="1615438"/>
            <a:ext cx="2282592" cy="20916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27717" y="4732863"/>
            <a:ext cx="14231583" cy="3518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Не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чихайте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не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кашляйте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ладони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Используйте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бумажные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платки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выбрасывайте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их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сразу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либо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чихайте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во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внутреннюю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сторону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своего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локтя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777240" lvl="1" indent="-388620">
              <a:lnSpc>
                <a:spcPts val="396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Не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путешествуйте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не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посещайте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людные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места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вы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заболели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777240" lvl="1" indent="-388620">
              <a:lnSpc>
                <a:spcPts val="396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Обязательно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носите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маску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вы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больны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а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также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вы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ухаживаете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за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кем-то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с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проявленными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симптомами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28323" y="2176098"/>
            <a:ext cx="6506551" cy="1461420"/>
            <a:chOff x="0" y="0"/>
            <a:chExt cx="4860327" cy="1091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60327" cy="1091666"/>
            </a:xfrm>
            <a:custGeom>
              <a:avLst/>
              <a:gdLst/>
              <a:ahLst/>
              <a:cxnLst/>
              <a:rect l="l" t="t" r="r" b="b"/>
              <a:pathLst>
                <a:path w="4860327" h="1091666">
                  <a:moveTo>
                    <a:pt x="4735867" y="1091666"/>
                  </a:moveTo>
                  <a:lnTo>
                    <a:pt x="124460" y="1091666"/>
                  </a:lnTo>
                  <a:cubicBezTo>
                    <a:pt x="55880" y="1091666"/>
                    <a:pt x="0" y="1035786"/>
                    <a:pt x="0" y="9672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5868" y="0"/>
                  </a:lnTo>
                  <a:cubicBezTo>
                    <a:pt x="4804447" y="0"/>
                    <a:pt x="4860327" y="55880"/>
                    <a:pt x="4860327" y="124460"/>
                  </a:cubicBezTo>
                  <a:lnTo>
                    <a:pt x="4860327" y="967206"/>
                  </a:lnTo>
                  <a:cubicBezTo>
                    <a:pt x="4860327" y="1035786"/>
                    <a:pt x="4804447" y="1091666"/>
                    <a:pt x="4735868" y="1091666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7" name="TextBox 7"/>
          <p:cNvSpPr txBox="1"/>
          <p:nvPr/>
        </p:nvSpPr>
        <p:spPr>
          <a:xfrm>
            <a:off x="5481935" y="2331498"/>
            <a:ext cx="4052939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Защитите свое сообщество: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28323" y="1860966"/>
            <a:ext cx="2282592" cy="20916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28323" y="4490459"/>
            <a:ext cx="14230977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вы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плохо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себя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чувствуете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обратитесь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за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медицинской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помощью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777240" lvl="1" indent="-388620">
              <a:lnSpc>
                <a:spcPts val="396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у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вас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повышена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температура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кашель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или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затрудненное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дыхание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оставайтесь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закрытом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помещении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Позвоните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медицинским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работникам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и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следуйте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их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рекомендациям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777240" lvl="1" indent="-388620">
              <a:lnSpc>
                <a:spcPts val="396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Не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делитесь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>со </a:t>
            </a:r>
            <a:r>
              <a:rPr lang="en-US" sz="3600" dirty="0" err="1" smtClean="0">
                <a:solidFill>
                  <a:srgbClr val="000000"/>
                </a:solidFill>
                <a:latin typeface="Muli Regular"/>
              </a:rPr>
              <a:t>всеми</a:t>
            </a:r>
            <a:r>
              <a:rPr lang="en-US" sz="36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подряд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переадресованными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сообщениями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Делитесь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исключительно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достоверной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информацией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полученной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от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медицинских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uli Regular"/>
              </a:rPr>
              <a:t>экспертов</a:t>
            </a:r>
            <a:r>
              <a:rPr lang="en-US" sz="3600" dirty="0">
                <a:solidFill>
                  <a:srgbClr val="000000"/>
                </a:solidFill>
                <a:latin typeface="Muli Regular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6" name="TextBox 6"/>
          <p:cNvSpPr txBox="1"/>
          <p:nvPr/>
        </p:nvSpPr>
        <p:spPr>
          <a:xfrm>
            <a:off x="2667000" y="3543300"/>
            <a:ext cx="8815247" cy="353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При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выявлении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таких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симптомов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как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головная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боль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,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сухой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кашель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повышенная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температура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одышка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боль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в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груди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просим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незамедлительно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вызвать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врача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на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дом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.</a:t>
            </a:r>
          </a:p>
        </p:txBody>
      </p:sp>
      <p:pic>
        <p:nvPicPr>
          <p:cNvPr id="2050" name="Picture 2" descr="https://vlgdeti.volganet.ru/upload/iblock/fea/143_1433426_medicare_medicare_logo_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230" y="2925375"/>
            <a:ext cx="4669084" cy="47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86200" y="350081"/>
            <a:ext cx="121920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162942"/>
                </a:solidFill>
                <a:latin typeface="Muli Regular"/>
              </a:rPr>
              <a:t>Н</a:t>
            </a:r>
            <a:r>
              <a:rPr lang="ru-RU" sz="4400" b="1" dirty="0" smtClean="0">
                <a:solidFill>
                  <a:srgbClr val="162942"/>
                </a:solidFill>
                <a:latin typeface="Muli Regular"/>
              </a:rPr>
              <a:t>еобходимые </a:t>
            </a:r>
            <a:r>
              <a:rPr lang="ru-RU" sz="4400" b="1" dirty="0">
                <a:solidFill>
                  <a:srgbClr val="162942"/>
                </a:solidFill>
                <a:latin typeface="Muli Regular"/>
              </a:rPr>
              <a:t>условия для комфортного </a:t>
            </a:r>
            <a:r>
              <a:rPr lang="ru-RU" sz="4400" b="1" dirty="0" smtClean="0">
                <a:solidFill>
                  <a:srgbClr val="162942"/>
                </a:solidFill>
                <a:latin typeface="Muli Regular"/>
              </a:rPr>
              <a:t>и безопасного обучения в 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ru-RU" sz="4400" b="1" dirty="0" smtClean="0">
                <a:solidFill>
                  <a:srgbClr val="162942"/>
                </a:solidFill>
                <a:latin typeface="Muli Regular"/>
              </a:rPr>
              <a:t>Марийском государственном университете </a:t>
            </a:r>
            <a:endParaRPr lang="en-US" sz="4400" b="1" dirty="0">
              <a:solidFill>
                <a:srgbClr val="162942"/>
              </a:solidFill>
              <a:latin typeface="Muli Regular"/>
            </a:endParaRPr>
          </a:p>
        </p:txBody>
      </p:sp>
      <p:pic>
        <p:nvPicPr>
          <p:cNvPr id="2050" name="Picture 2" descr="https://vlgdeti.volganet.ru/upload/iblock/fea/143_1433426_medicare_medicare_logo_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7200900"/>
            <a:ext cx="28334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4600" y="2400300"/>
            <a:ext cx="12573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0000"/>
                </a:solidFill>
                <a:latin typeface="Muli Regular"/>
              </a:rPr>
              <a:t>Данные условия заключаются в следующем: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Muli Regular"/>
              </a:rPr>
              <a:t>С сентября станет обязательным ношение масок. Неиспользование маски допускается при проведении учебных занятий творческой направленности и педагогами во время проведения лекций.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Muli Regular"/>
              </a:rPr>
              <a:t>Занятия по физкультуре планируется организовать на свежем воздухе при соответствующих погодных условиях.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Muli Regular"/>
              </a:rPr>
              <a:t>При входе в корпуса университета будет регулярно проводиться измерение температуры, а в помещениях – дезинфекция воздуха</a:t>
            </a:r>
            <a:r>
              <a:rPr lang="ru-RU" sz="2300" dirty="0" smtClean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Muli Regular"/>
              </a:rPr>
              <a:t>Студенты-иностранные граждане, прибывшие из-за рубежа, будут допускаться к учебному процессу после 14-дневной изоляции в отведённых помещениях общежития №9 (ул. Красноармейская, д. 71/1), организованных по типу </a:t>
            </a:r>
            <a:r>
              <a:rPr lang="ru-RU" sz="2300" dirty="0" err="1">
                <a:solidFill>
                  <a:srgbClr val="000000"/>
                </a:solidFill>
                <a:latin typeface="Muli Regular"/>
              </a:rPr>
              <a:t>обсерватора</a:t>
            </a:r>
            <a:r>
              <a:rPr lang="ru-RU" sz="2300" dirty="0">
                <a:solidFill>
                  <a:srgbClr val="000000"/>
                </a:solidFill>
                <a:latin typeface="Muli Regular"/>
              </a:rPr>
              <a:t>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Muli Regular"/>
              </a:rPr>
              <a:t>Изменения коснутся и непосредственно нахождения студентов в корпусах. Скопления в холлах, коридорах и местах общего пользования будут минимизированы. С расписанием звонков учебных занятий можно ознакомиться в прикреплённом документе</a:t>
            </a:r>
            <a:r>
              <a:rPr lang="ru-RU" sz="2300" dirty="0" smtClean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Muli Regular"/>
              </a:rPr>
              <a:t>Особое внимание будет уделено выполнению всех санитарно-эпидемиологических требований по проживанию в общежитиях университета. Во всех общежитиях университета продолжают функционировать "входные фильтры" и санитарные шлюзы. В обязательном порядке соблюдаются графики проветривания, уборки и дезинфекции помещений</a:t>
            </a:r>
            <a:r>
              <a:rPr lang="ru-RU" sz="2300" dirty="0" smtClean="0">
                <a:solidFill>
                  <a:srgbClr val="000000"/>
                </a:solidFill>
                <a:latin typeface="Muli Regular"/>
              </a:rPr>
              <a:t>.</a:t>
            </a:r>
            <a:endParaRPr lang="ru-RU" sz="2300" dirty="0">
              <a:solidFill>
                <a:srgbClr val="000000"/>
              </a:solidFill>
              <a:latin typeface="Mul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86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pic>
        <p:nvPicPr>
          <p:cNvPr id="2050" name="Picture 2" descr="https://vlgdeti.volganet.ru/upload/iblock/fea/143_1433426_medicare_medicare_logo_clip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00" y="7200900"/>
            <a:ext cx="28334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2247900"/>
            <a:ext cx="1569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600" b="1" dirty="0">
                <a:solidFill>
                  <a:srgbClr val="000000"/>
                </a:solidFill>
                <a:latin typeface="Muli Regular"/>
              </a:rPr>
              <a:t>По всем возникающим вопросам вы можете обратиться</a:t>
            </a:r>
            <a:r>
              <a:rPr lang="ru-RU" sz="3600" b="1" dirty="0" smtClean="0">
                <a:solidFill>
                  <a:srgbClr val="000000"/>
                </a:solidFill>
                <a:latin typeface="Muli Regular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>в свой деканат</a:t>
            </a:r>
            <a:r>
              <a:rPr lang="en-US" sz="3600" dirty="0" smtClean="0">
                <a:solidFill>
                  <a:srgbClr val="000000"/>
                </a:solidFill>
                <a:latin typeface="Muli Regular"/>
              </a:rPr>
              <a:t>/</a:t>
            </a: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>дирекцию</a:t>
            </a:r>
            <a:endParaRPr lang="ru-RU" sz="3600" dirty="0">
              <a:solidFill>
                <a:srgbClr val="000000"/>
              </a:solidFill>
              <a:latin typeface="Muli 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Muli Regular"/>
              </a:rPr>
              <a:t>в учебно-методическое управление 68-80-28 (доб.1145) – Эльвира Михайловна </a:t>
            </a: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>Воронцова</a:t>
            </a:r>
            <a:endParaRPr lang="ru-RU" sz="3600" dirty="0">
              <a:solidFill>
                <a:srgbClr val="000000"/>
              </a:solidFill>
              <a:latin typeface="Muli 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Muli Regular"/>
              </a:rPr>
              <a:t>в студенческий городок 68-79-47 (доб. 1681) - </a:t>
            </a:r>
            <a:r>
              <a:rPr lang="ru-RU" sz="3600" dirty="0" err="1">
                <a:solidFill>
                  <a:srgbClr val="000000"/>
                </a:solidFill>
                <a:latin typeface="Muli Regular"/>
              </a:rPr>
              <a:t>Анфисия</a:t>
            </a:r>
            <a:r>
              <a:rPr lang="ru-RU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uli Regular"/>
              </a:rPr>
              <a:t>Арсентьевна</a:t>
            </a:r>
            <a:r>
              <a:rPr lang="ru-RU" sz="36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>Иванова</a:t>
            </a:r>
            <a:endParaRPr lang="ru-RU" sz="3600" dirty="0">
              <a:solidFill>
                <a:srgbClr val="000000"/>
              </a:solidFill>
              <a:latin typeface="Muli 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Muli Regular"/>
              </a:rPr>
              <a:t>в управление по воспитательной работе и связям с общественностью </a:t>
            </a: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Muli Regular"/>
              </a:rPr>
            </a:b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>68-80-35 </a:t>
            </a:r>
            <a:r>
              <a:rPr lang="ru-RU" sz="3600" dirty="0">
                <a:solidFill>
                  <a:srgbClr val="000000"/>
                </a:solidFill>
                <a:latin typeface="Muli Regular"/>
              </a:rPr>
              <a:t>(доб.1140) - Павел Сергеевич </a:t>
            </a:r>
            <a:r>
              <a:rPr lang="ru-RU" sz="3600" dirty="0" smtClean="0">
                <a:solidFill>
                  <a:srgbClr val="000000"/>
                </a:solidFill>
                <a:latin typeface="Muli Regular"/>
              </a:rPr>
              <a:t>Козлов</a:t>
            </a:r>
            <a:endParaRPr lang="ru-RU" sz="3600" dirty="0">
              <a:solidFill>
                <a:srgbClr val="000000"/>
              </a:solidFill>
              <a:latin typeface="Muli Regular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Muli Regular"/>
              </a:rPr>
              <a:t>в управление по международной деятельности 68-80-42 (доб. 1221) - Наталия Николаевна </a:t>
            </a:r>
            <a:r>
              <a:rPr lang="ru-RU" sz="3600" dirty="0" err="1" smtClean="0">
                <a:solidFill>
                  <a:srgbClr val="000000"/>
                </a:solidFill>
                <a:latin typeface="Muli Regular"/>
              </a:rPr>
              <a:t>Канашина</a:t>
            </a:r>
            <a:endParaRPr lang="ru-RU" sz="3600" dirty="0">
              <a:solidFill>
                <a:srgbClr val="000000"/>
              </a:solidFill>
              <a:latin typeface="Muli Regular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</p:spTree>
    <p:extLst>
      <p:ext uri="{BB962C8B-B14F-4D97-AF65-F5344CB8AC3E}">
        <p14:creationId xmlns:p14="http://schemas.microsoft.com/office/powerpoint/2010/main" val="11289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6" name="TextBox 6"/>
          <p:cNvSpPr txBox="1"/>
          <p:nvPr/>
        </p:nvSpPr>
        <p:spPr>
          <a:xfrm>
            <a:off x="5029200" y="4457700"/>
            <a:ext cx="9829800" cy="679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ru-RU" sz="7200" dirty="0">
                <a:solidFill>
                  <a:schemeClr val="accent1">
                    <a:lumMod val="75000"/>
                  </a:schemeClr>
                </a:solidFill>
              </a:rPr>
              <a:t>Спасибо за внимание! </a:t>
            </a:r>
            <a:r>
              <a:rPr lang="ru-RU" sz="7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837742" y="1588352"/>
            <a:ext cx="6393177" cy="1511831"/>
            <a:chOff x="0" y="0"/>
            <a:chExt cx="2792676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2676" cy="660400"/>
            </a:xfrm>
            <a:custGeom>
              <a:avLst/>
              <a:gdLst/>
              <a:ahLst/>
              <a:cxnLst/>
              <a:rect l="l" t="t" r="r" b="b"/>
              <a:pathLst>
                <a:path w="2792676" h="660400">
                  <a:moveTo>
                    <a:pt x="266821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8216" y="0"/>
                  </a:lnTo>
                  <a:cubicBezTo>
                    <a:pt x="2736796" y="0"/>
                    <a:pt x="2792676" y="55880"/>
                    <a:pt x="2792676" y="124460"/>
                  </a:cubicBezTo>
                  <a:lnTo>
                    <a:pt x="2792676" y="535940"/>
                  </a:lnTo>
                  <a:cubicBezTo>
                    <a:pt x="2792676" y="604520"/>
                    <a:pt x="2736796" y="660400"/>
                    <a:pt x="2668216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27783" y="1028700"/>
            <a:ext cx="2535002" cy="232298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837742" y="3656517"/>
            <a:ext cx="9046348" cy="5420808"/>
            <a:chOff x="0" y="0"/>
            <a:chExt cx="9995091" cy="5989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95091" cy="5989320"/>
            </a:xfrm>
            <a:custGeom>
              <a:avLst/>
              <a:gdLst/>
              <a:ahLst/>
              <a:cxnLst/>
              <a:rect l="l" t="t" r="r" b="b"/>
              <a:pathLst>
                <a:path w="9995091" h="5989320">
                  <a:moveTo>
                    <a:pt x="8977820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679190"/>
                  </a:lnTo>
                  <a:cubicBezTo>
                    <a:pt x="0" y="4240530"/>
                    <a:pt x="455930" y="4696460"/>
                    <a:pt x="1017270" y="4696460"/>
                  </a:cubicBezTo>
                  <a:lnTo>
                    <a:pt x="1800860" y="4696460"/>
                  </a:lnTo>
                  <a:lnTo>
                    <a:pt x="1800860" y="5989320"/>
                  </a:lnTo>
                  <a:lnTo>
                    <a:pt x="2532380" y="4696460"/>
                  </a:lnTo>
                  <a:lnTo>
                    <a:pt x="8977820" y="4696460"/>
                  </a:lnTo>
                  <a:cubicBezTo>
                    <a:pt x="9539160" y="4696460"/>
                    <a:pt x="9995091" y="4240530"/>
                    <a:pt x="9995091" y="3679190"/>
                  </a:cubicBezTo>
                  <a:lnTo>
                    <a:pt x="9995091" y="1017270"/>
                  </a:lnTo>
                  <a:cubicBezTo>
                    <a:pt x="9995091" y="455930"/>
                    <a:pt x="9540431" y="0"/>
                    <a:pt x="8977820" y="0"/>
                  </a:cubicBezTo>
                  <a:lnTo>
                    <a:pt x="8977820" y="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127783" y="4227352"/>
            <a:ext cx="8717975" cy="305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8"/>
              </a:lnSpc>
            </a:pPr>
            <a:r>
              <a:rPr lang="en-US" sz="4343" dirty="0">
                <a:solidFill>
                  <a:srgbClr val="162942"/>
                </a:solidFill>
                <a:latin typeface="Muli Regular"/>
              </a:rPr>
              <a:t>COVID-19 –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это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инфекционное</a:t>
            </a:r>
            <a:endParaRPr lang="en-US" sz="4343" dirty="0">
              <a:solidFill>
                <a:srgbClr val="162942"/>
              </a:solidFill>
              <a:latin typeface="Muli Regular"/>
            </a:endParaRPr>
          </a:p>
          <a:p>
            <a:pPr>
              <a:lnSpc>
                <a:spcPts val="4778"/>
              </a:lnSpc>
            </a:pP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заболевание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,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что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предполагает</a:t>
            </a:r>
            <a:endParaRPr lang="en-US" sz="4343" dirty="0">
              <a:solidFill>
                <a:srgbClr val="162942"/>
              </a:solidFill>
              <a:latin typeface="Muli Regular"/>
            </a:endParaRPr>
          </a:p>
          <a:p>
            <a:pPr>
              <a:lnSpc>
                <a:spcPts val="4778"/>
              </a:lnSpc>
            </a:pP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возможность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его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прямой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либо</a:t>
            </a:r>
            <a:endParaRPr lang="en-US" sz="4343" dirty="0">
              <a:solidFill>
                <a:srgbClr val="162942"/>
              </a:solidFill>
              <a:latin typeface="Muli Regular"/>
            </a:endParaRPr>
          </a:p>
          <a:p>
            <a:pPr>
              <a:lnSpc>
                <a:spcPts val="4778"/>
              </a:lnSpc>
            </a:pP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опосредованной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передачи</a:t>
            </a:r>
            <a:endParaRPr lang="en-US" sz="4343" dirty="0">
              <a:solidFill>
                <a:srgbClr val="162942"/>
              </a:solidFill>
              <a:latin typeface="Muli Regular"/>
            </a:endParaRPr>
          </a:p>
          <a:p>
            <a:pPr>
              <a:lnSpc>
                <a:spcPts val="4778"/>
              </a:lnSpc>
            </a:pP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от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одного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человека</a:t>
            </a:r>
            <a:r>
              <a:rPr lang="en-US" sz="4343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343" dirty="0" err="1">
                <a:solidFill>
                  <a:srgbClr val="162942"/>
                </a:solidFill>
                <a:latin typeface="Muli Regular"/>
              </a:rPr>
              <a:t>другому</a:t>
            </a:r>
            <a:endParaRPr lang="en-US" sz="4343" dirty="0">
              <a:solidFill>
                <a:srgbClr val="162942"/>
              </a:solidFill>
              <a:latin typeface="Muli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34331" y="1574647"/>
            <a:ext cx="4030958" cy="146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162942"/>
                </a:solidFill>
                <a:latin typeface="Muli Regular"/>
              </a:rPr>
              <a:t>Основные сведения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289" y="3125773"/>
            <a:ext cx="10058400" cy="506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94748" y="2015255"/>
            <a:ext cx="6149252" cy="1511831"/>
            <a:chOff x="0" y="0"/>
            <a:chExt cx="2686125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86125" cy="660400"/>
            </a:xfrm>
            <a:custGeom>
              <a:avLst/>
              <a:gdLst/>
              <a:ahLst/>
              <a:cxnLst/>
              <a:rect l="l" t="t" r="r" b="b"/>
              <a:pathLst>
                <a:path w="2686125" h="660400">
                  <a:moveTo>
                    <a:pt x="256166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1665" y="0"/>
                  </a:lnTo>
                  <a:cubicBezTo>
                    <a:pt x="2630245" y="0"/>
                    <a:pt x="2686125" y="55880"/>
                    <a:pt x="2686125" y="124460"/>
                  </a:cubicBezTo>
                  <a:lnTo>
                    <a:pt x="2686125" y="535940"/>
                  </a:lnTo>
                  <a:cubicBezTo>
                    <a:pt x="2686125" y="604520"/>
                    <a:pt x="2630245" y="660400"/>
                    <a:pt x="2561665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43533" y="2195861"/>
            <a:ext cx="6266637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dirty="0" err="1">
                <a:solidFill>
                  <a:srgbClr val="162942"/>
                </a:solidFill>
                <a:latin typeface="Muli Regular"/>
              </a:rPr>
              <a:t>Основные</a:t>
            </a:r>
            <a:r>
              <a:rPr lang="en-US" sz="4200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162942"/>
                </a:solidFill>
                <a:latin typeface="Muli Regular"/>
              </a:rPr>
              <a:t>симптомы</a:t>
            </a:r>
            <a:endParaRPr lang="en-US" sz="4200" dirty="0">
              <a:solidFill>
                <a:srgbClr val="162942"/>
              </a:solidFill>
              <a:latin typeface="Muli Regular"/>
            </a:endParaRPr>
          </a:p>
          <a:p>
            <a:pPr>
              <a:lnSpc>
                <a:spcPts val="4620"/>
              </a:lnSpc>
            </a:pPr>
            <a:r>
              <a:rPr lang="en-US" sz="4200" dirty="0" err="1">
                <a:solidFill>
                  <a:srgbClr val="162942"/>
                </a:solidFill>
                <a:latin typeface="Muli Regular"/>
              </a:rPr>
              <a:t>коронавируса</a:t>
            </a:r>
            <a:endParaRPr lang="en-US" sz="4200" dirty="0">
              <a:solidFill>
                <a:srgbClr val="162942"/>
              </a:solidFill>
              <a:latin typeface="Muli Regular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04" b="68333" l="11250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43771" r="75000" b="31987"/>
          <a:stretch/>
        </p:blipFill>
        <p:spPr>
          <a:xfrm>
            <a:off x="2360222" y="3707692"/>
            <a:ext cx="3124200" cy="3124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30" b="68148" l="27344" r="3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44792" r="60156" b="32986"/>
          <a:stretch/>
        </p:blipFill>
        <p:spPr>
          <a:xfrm>
            <a:off x="5475805" y="3932292"/>
            <a:ext cx="2899599" cy="2722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15" b="69352" l="42760" r="55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82" t="45118" r="44697" b="30640"/>
          <a:stretch/>
        </p:blipFill>
        <p:spPr>
          <a:xfrm>
            <a:off x="8596073" y="3896467"/>
            <a:ext cx="2891023" cy="31596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93" b="66944" l="58333" r="71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45118" r="28788" b="33333"/>
          <a:stretch/>
        </p:blipFill>
        <p:spPr>
          <a:xfrm>
            <a:off x="11523887" y="3896467"/>
            <a:ext cx="3144567" cy="2927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04" b="67963" l="74115" r="8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42" t="43770" r="12122" b="31988"/>
          <a:stretch/>
        </p:blipFill>
        <p:spPr>
          <a:xfrm>
            <a:off x="14819930" y="3707692"/>
            <a:ext cx="3300800" cy="330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13257" y="6725450"/>
            <a:ext cx="266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62942"/>
                </a:solidFill>
                <a:latin typeface="Muli Regular"/>
              </a:rPr>
              <a:t>высокая </a:t>
            </a:r>
            <a:r>
              <a:rPr lang="ru-RU" sz="2000" dirty="0">
                <a:solidFill>
                  <a:srgbClr val="162942"/>
                </a:solidFill>
                <a:latin typeface="Muli Regular"/>
              </a:rPr>
              <a:t>температура тела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74372" y="6736254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62942"/>
                </a:solidFill>
                <a:latin typeface="Muli Regular"/>
              </a:rPr>
              <a:t>кашель (сухой или с небольшим количеством мокроты)</a:t>
            </a:r>
          </a:p>
          <a:p>
            <a:r>
              <a:rPr lang="ru-RU" dirty="0">
                <a:solidFill>
                  <a:srgbClr val="040404"/>
                </a:solidFill>
                <a:latin typeface="Roboto"/>
              </a:rPr>
              <a:t/>
            </a:r>
            <a:br>
              <a:rPr lang="ru-RU" dirty="0">
                <a:solidFill>
                  <a:srgbClr val="040404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668559" y="6736254"/>
            <a:ext cx="1515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одышка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28242" y="6751643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боль в мышцах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509600" y="6751643"/>
            <a:ext cx="1847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утомляемость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94748" y="2015255"/>
            <a:ext cx="6149252" cy="1511831"/>
            <a:chOff x="0" y="0"/>
            <a:chExt cx="2686125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86125" cy="660400"/>
            </a:xfrm>
            <a:custGeom>
              <a:avLst/>
              <a:gdLst/>
              <a:ahLst/>
              <a:cxnLst/>
              <a:rect l="l" t="t" r="r" b="b"/>
              <a:pathLst>
                <a:path w="2686125" h="660400">
                  <a:moveTo>
                    <a:pt x="256166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1665" y="0"/>
                  </a:lnTo>
                  <a:cubicBezTo>
                    <a:pt x="2630245" y="0"/>
                    <a:pt x="2686125" y="55880"/>
                    <a:pt x="2686125" y="124460"/>
                  </a:cubicBezTo>
                  <a:lnTo>
                    <a:pt x="2686125" y="535940"/>
                  </a:lnTo>
                  <a:cubicBezTo>
                    <a:pt x="2686125" y="604520"/>
                    <a:pt x="2630245" y="660400"/>
                    <a:pt x="2561665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372346" y="2195861"/>
            <a:ext cx="5011226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162942"/>
                </a:solidFill>
                <a:latin typeface="Muli Regular"/>
              </a:rPr>
              <a:t>Редкие симптомы коронавируса</a:t>
            </a:r>
          </a:p>
        </p:txBody>
      </p:sp>
      <p:sp>
        <p:nvSpPr>
          <p:cNvPr id="7" name="AutoShape 7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8" name="TextBox 8"/>
          <p:cNvSpPr txBox="1"/>
          <p:nvPr/>
        </p:nvSpPr>
        <p:spPr>
          <a:xfrm>
            <a:off x="2179159" y="8610600"/>
            <a:ext cx="162306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Симптомы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могут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проявиться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в 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течение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 14 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дней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после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контакта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с 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инфекционным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больным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Симптомы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во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многом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 Light"/>
              </a:rPr>
              <a:t>схо</a:t>
            </a:r>
            <a:r>
              <a:rPr lang="ru-RU" sz="2400" dirty="0" err="1" smtClean="0">
                <a:solidFill>
                  <a:srgbClr val="000000"/>
                </a:solidFill>
                <a:latin typeface="Open Sans Light"/>
              </a:rPr>
              <a:t>ж</a:t>
            </a:r>
            <a:r>
              <a:rPr lang="ru-RU" sz="2400" dirty="0" err="1">
                <a:solidFill>
                  <a:srgbClr val="000000"/>
                </a:solidFill>
                <a:latin typeface="Open Sans Light"/>
              </a:rPr>
              <a:t>и</a:t>
            </a:r>
            <a:r>
              <a:rPr lang="en-US" sz="2400" dirty="0" smtClean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со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многими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респираторными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заболеваниями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часто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имитируют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обычную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простуду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могут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походить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грипп</a:t>
            </a:r>
            <a:endParaRPr lang="en-US" sz="2400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9159" y="8648700"/>
            <a:ext cx="172167" cy="946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61296" l="11354" r="25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37039" r="74892" b="38719"/>
          <a:stretch/>
        </p:blipFill>
        <p:spPr>
          <a:xfrm>
            <a:off x="2556173" y="3848100"/>
            <a:ext cx="3124200" cy="3124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67" b="63519" l="26042" r="41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7879" r="59091" b="37879"/>
          <a:stretch/>
        </p:blipFill>
        <p:spPr>
          <a:xfrm>
            <a:off x="5639803" y="3918002"/>
            <a:ext cx="3086589" cy="30865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41" b="63056" l="41719" r="57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05" t="37879" r="43658" b="37879"/>
          <a:stretch/>
        </p:blipFill>
        <p:spPr>
          <a:xfrm>
            <a:off x="8853103" y="3915846"/>
            <a:ext cx="3162300" cy="3162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63519" l="58490" r="72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75" t="37669" r="28046" b="36742"/>
          <a:stretch/>
        </p:blipFill>
        <p:spPr>
          <a:xfrm>
            <a:off x="12118774" y="3918427"/>
            <a:ext cx="2999872" cy="33528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74" b="62130" l="74375" r="88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42" t="37037" r="12122" b="38720"/>
          <a:stretch/>
        </p:blipFill>
        <p:spPr>
          <a:xfrm>
            <a:off x="14859000" y="3915846"/>
            <a:ext cx="3200400" cy="32004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79426" y="7042202"/>
            <a:ext cx="1877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головная боль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14925" y="7042202"/>
            <a:ext cx="3736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заложенность грудной клетки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471136" y="7034277"/>
            <a:ext cx="1926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кровохарканье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15206" y="6975590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диарея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463895" y="6972066"/>
            <a:ext cx="1990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тошнота, рвота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grpSp>
        <p:nvGrpSpPr>
          <p:cNvPr id="3" name="Group 3"/>
          <p:cNvGrpSpPr/>
          <p:nvPr/>
        </p:nvGrpSpPr>
        <p:grpSpPr>
          <a:xfrm>
            <a:off x="11930054" y="3484044"/>
            <a:ext cx="5535628" cy="3209489"/>
            <a:chOff x="0" y="0"/>
            <a:chExt cx="9995091" cy="57950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995091" cy="5795029"/>
            </a:xfrm>
            <a:custGeom>
              <a:avLst/>
              <a:gdLst/>
              <a:ahLst/>
              <a:cxnLst/>
              <a:rect l="l" t="t" r="r" b="b"/>
              <a:pathLst>
                <a:path w="9995091" h="5795029">
                  <a:moveTo>
                    <a:pt x="8977820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3493833"/>
                  </a:lnTo>
                  <a:cubicBezTo>
                    <a:pt x="0" y="4046239"/>
                    <a:pt x="455930" y="4502169"/>
                    <a:pt x="1017270" y="4502169"/>
                  </a:cubicBezTo>
                  <a:lnTo>
                    <a:pt x="1800860" y="4502169"/>
                  </a:lnTo>
                  <a:lnTo>
                    <a:pt x="1800860" y="5795029"/>
                  </a:lnTo>
                  <a:lnTo>
                    <a:pt x="2532380" y="4502169"/>
                  </a:lnTo>
                  <a:lnTo>
                    <a:pt x="8977820" y="4502169"/>
                  </a:lnTo>
                  <a:cubicBezTo>
                    <a:pt x="9539160" y="4502169"/>
                    <a:pt x="9995091" y="4046239"/>
                    <a:pt x="9995091" y="3493833"/>
                  </a:cubicBezTo>
                  <a:lnTo>
                    <a:pt x="9995091" y="1017270"/>
                  </a:lnTo>
                  <a:cubicBezTo>
                    <a:pt x="9995091" y="455930"/>
                    <a:pt x="9540431" y="0"/>
                    <a:pt x="8977820" y="0"/>
                  </a:cubicBezTo>
                  <a:lnTo>
                    <a:pt x="8977820" y="0"/>
                  </a:ln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028323" y="1972214"/>
            <a:ext cx="6687277" cy="1511831"/>
            <a:chOff x="0" y="0"/>
            <a:chExt cx="2921145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21145" cy="660400"/>
            </a:xfrm>
            <a:custGeom>
              <a:avLst/>
              <a:gdLst/>
              <a:ahLst/>
              <a:cxnLst/>
              <a:rect l="l" t="t" r="r" b="b"/>
              <a:pathLst>
                <a:path w="2921145" h="660400">
                  <a:moveTo>
                    <a:pt x="279668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6685" y="0"/>
                  </a:lnTo>
                  <a:cubicBezTo>
                    <a:pt x="2865265" y="0"/>
                    <a:pt x="2921145" y="55880"/>
                    <a:pt x="2921145" y="124460"/>
                  </a:cubicBezTo>
                  <a:lnTo>
                    <a:pt x="2921145" y="535940"/>
                  </a:lnTo>
                  <a:cubicBezTo>
                    <a:pt x="2921145" y="604520"/>
                    <a:pt x="2865265" y="660400"/>
                    <a:pt x="2796685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2012" y="1454374"/>
            <a:ext cx="2074942" cy="202967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086100" y="8112528"/>
            <a:ext cx="14173200" cy="202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Как и другие респираторные вирусы, коронавирус распространяется через капли, которые образуются, когда инфицированный человек кашляет или чихает.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Muli Regular"/>
            </a:endParaRP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uli Regular"/>
              </a:rPr>
              <a:t>Кроме того, он может распространяться, когда инфицированный человек касается любой загрязненной поверхности, например, дверной ручки. Люди заражаются, когда они касаются загрязненными руками рта, носа или глаз.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4674" y="8287167"/>
            <a:ext cx="863649" cy="135716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512164" y="2152819"/>
            <a:ext cx="5621613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162942"/>
                </a:solidFill>
                <a:latin typeface="Muli Regular"/>
              </a:rPr>
              <a:t>Как передается коронавирус?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50612" y="4114648"/>
            <a:ext cx="529451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dirty="0" err="1">
                <a:solidFill>
                  <a:srgbClr val="000000"/>
                </a:solidFill>
                <a:latin typeface="Muli Regular"/>
              </a:rPr>
              <a:t>Инфицированный</a:t>
            </a:r>
            <a:r>
              <a:rPr lang="en-US" sz="309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Muli Regular"/>
              </a:rPr>
              <a:t>человек</a:t>
            </a:r>
            <a:endParaRPr lang="en-US" sz="3099" dirty="0">
              <a:solidFill>
                <a:srgbClr val="000000"/>
              </a:solidFill>
              <a:latin typeface="Muli Regular"/>
            </a:endParaRP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dirty="0" err="1">
                <a:solidFill>
                  <a:srgbClr val="000000"/>
                </a:solidFill>
                <a:latin typeface="Muli Regular"/>
              </a:rPr>
              <a:t>может</a:t>
            </a:r>
            <a:r>
              <a:rPr lang="en-US" sz="309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Muli Regular"/>
              </a:rPr>
              <a:t>передать</a:t>
            </a:r>
            <a:r>
              <a:rPr lang="en-US" sz="309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Muli Regular"/>
              </a:rPr>
              <a:t>инфекцию</a:t>
            </a:r>
            <a:endParaRPr lang="en-US" sz="3099" dirty="0">
              <a:solidFill>
                <a:srgbClr val="000000"/>
              </a:solidFill>
              <a:latin typeface="Muli Regular"/>
            </a:endParaRPr>
          </a:p>
          <a:p>
            <a:pPr algn="ctr">
              <a:lnSpc>
                <a:spcPts val="3409"/>
              </a:lnSpc>
              <a:spcBef>
                <a:spcPct val="0"/>
              </a:spcBef>
            </a:pPr>
            <a:r>
              <a:rPr lang="en-US" sz="3099" dirty="0" err="1">
                <a:solidFill>
                  <a:srgbClr val="000000"/>
                </a:solidFill>
                <a:latin typeface="Muli Regular"/>
              </a:rPr>
              <a:t>здоровому</a:t>
            </a:r>
            <a:r>
              <a:rPr lang="en-US" sz="3099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3099" dirty="0" err="1" smtClean="0">
                <a:solidFill>
                  <a:srgbClr val="000000"/>
                </a:solidFill>
                <a:latin typeface="Muli Regular"/>
              </a:rPr>
              <a:t>человеку</a:t>
            </a:r>
            <a:endParaRPr lang="en-US" sz="3099" dirty="0">
              <a:solidFill>
                <a:srgbClr val="000000"/>
              </a:solidFill>
              <a:latin typeface="Muli Regular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30" b="68148" l="27344" r="3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44792" r="60156" b="32986"/>
          <a:stretch/>
        </p:blipFill>
        <p:spPr>
          <a:xfrm>
            <a:off x="3222013" y="3772136"/>
            <a:ext cx="1349988" cy="1267421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185" b="67593" l="50156" r="59740"/>
                    </a14:imgEffect>
                  </a14:imgLayer>
                </a14:imgProps>
              </a:ext>
            </a:extLst>
          </a:blip>
          <a:srcRect l="50155" t="50399" r="40481" b="32497"/>
          <a:stretch/>
        </p:blipFill>
        <p:spPr bwMode="auto">
          <a:xfrm>
            <a:off x="3183391" y="5039557"/>
            <a:ext cx="1539455" cy="1517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701" b="51817" l="50553" r="62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58" t="35096" r="37121" b="48207"/>
          <a:stretch/>
        </p:blipFill>
        <p:spPr>
          <a:xfrm>
            <a:off x="3222012" y="6441767"/>
            <a:ext cx="1534242" cy="153424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60714" y="4110249"/>
            <a:ext cx="6889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через глаза, нос и рот, посредством капель, образующихся при кашле или </a:t>
            </a:r>
            <a:r>
              <a:rPr lang="ru-RU" sz="2000" dirty="0" smtClean="0">
                <a:solidFill>
                  <a:srgbClr val="162942"/>
                </a:solidFill>
                <a:latin typeface="Muli Regular"/>
              </a:rPr>
              <a:t>чихании;</a:t>
            </a:r>
            <a:endParaRPr lang="ru-RU" sz="2000" dirty="0">
              <a:solidFill>
                <a:srgbClr val="162942"/>
              </a:solidFill>
              <a:latin typeface="Muli Regular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2846" y="5444342"/>
            <a:ext cx="5564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при тесном контакте с зараженным </a:t>
            </a:r>
            <a:r>
              <a:rPr lang="ru-RU" sz="2000" dirty="0" smtClean="0">
                <a:solidFill>
                  <a:srgbClr val="162942"/>
                </a:solidFill>
                <a:latin typeface="Muli Regular"/>
              </a:rPr>
              <a:t>человеком;</a:t>
            </a:r>
            <a:endParaRPr lang="ru-RU" sz="2000" dirty="0">
              <a:solidFill>
                <a:srgbClr val="162942"/>
              </a:solidFill>
              <a:latin typeface="Muli Regular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60714" y="6840252"/>
            <a:ext cx="6586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62942"/>
                </a:solidFill>
                <a:latin typeface="Muli Regular"/>
              </a:rPr>
              <a:t>при контакте с инфицированными поверхностями, объектами или предметами личного </a:t>
            </a:r>
            <a:r>
              <a:rPr lang="ru-RU" sz="2000" dirty="0" smtClean="0">
                <a:solidFill>
                  <a:srgbClr val="162942"/>
                </a:solidFill>
                <a:latin typeface="Muli Regular"/>
              </a:rPr>
              <a:t>пользования.</a:t>
            </a:r>
            <a:endParaRPr lang="ru-RU" sz="2000" dirty="0">
              <a:solidFill>
                <a:srgbClr val="162942"/>
              </a:solidFill>
              <a:latin typeface="Mul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/>
          <p:nvPr/>
        </p:nvGrpSpPr>
        <p:grpSpPr>
          <a:xfrm>
            <a:off x="2556353" y="238192"/>
            <a:ext cx="15141162" cy="976684"/>
            <a:chOff x="0" y="0"/>
            <a:chExt cx="10237929" cy="660400"/>
          </a:xfrm>
        </p:grpSpPr>
        <p:sp>
          <p:nvSpPr>
            <p:cNvPr id="9" name="Freeform 5"/>
            <p:cNvSpPr/>
            <p:nvPr/>
          </p:nvSpPr>
          <p:spPr>
            <a:xfrm>
              <a:off x="0" y="0"/>
              <a:ext cx="10237929" cy="660400"/>
            </a:xfrm>
            <a:custGeom>
              <a:avLst/>
              <a:gdLst/>
              <a:ahLst/>
              <a:cxnLst/>
              <a:rect l="l" t="t" r="r" b="b"/>
              <a:pathLst>
                <a:path w="10237929" h="660400">
                  <a:moveTo>
                    <a:pt x="1011346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113469" y="0"/>
                  </a:lnTo>
                  <a:cubicBezTo>
                    <a:pt x="10182049" y="0"/>
                    <a:pt x="10237929" y="55880"/>
                    <a:pt x="10237929" y="124460"/>
                  </a:cubicBezTo>
                  <a:lnTo>
                    <a:pt x="10237929" y="535940"/>
                  </a:lnTo>
                  <a:cubicBezTo>
                    <a:pt x="10237929" y="604520"/>
                    <a:pt x="10182049" y="660400"/>
                    <a:pt x="10113469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1023172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1760864"/>
            <a:ext cx="11100463" cy="78512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94180" y="419100"/>
            <a:ext cx="13465508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Правила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Muli Regular"/>
              </a:rPr>
              <a:t>профилактики</a:t>
            </a:r>
            <a:r>
              <a:rPr lang="en-US" sz="4200" dirty="0">
                <a:solidFill>
                  <a:srgbClr val="000000"/>
                </a:solidFill>
                <a:latin typeface="Muli Regular"/>
              </a:rPr>
              <a:t> коронавирусной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31166" y="240556"/>
            <a:ext cx="15141162" cy="976684"/>
            <a:chOff x="0" y="0"/>
            <a:chExt cx="10237929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37929" cy="660400"/>
            </a:xfrm>
            <a:custGeom>
              <a:avLst/>
              <a:gdLst/>
              <a:ahLst/>
              <a:cxnLst/>
              <a:rect l="l" t="t" r="r" b="b"/>
              <a:pathLst>
                <a:path w="10237929" h="660400">
                  <a:moveTo>
                    <a:pt x="1011346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113469" y="0"/>
                  </a:lnTo>
                  <a:cubicBezTo>
                    <a:pt x="10182049" y="0"/>
                    <a:pt x="10237929" y="55880"/>
                    <a:pt x="10237929" y="124460"/>
                  </a:cubicBezTo>
                  <a:lnTo>
                    <a:pt x="10237929" y="535940"/>
                  </a:lnTo>
                  <a:cubicBezTo>
                    <a:pt x="10237929" y="604520"/>
                    <a:pt x="10182049" y="660400"/>
                    <a:pt x="10113469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/>
          <a:srcRect t="23204" b="5020"/>
          <a:stretch/>
        </p:blipFill>
        <p:spPr>
          <a:xfrm>
            <a:off x="5867400" y="1638300"/>
            <a:ext cx="7880373" cy="8001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55022" y="427908"/>
            <a:ext cx="14114728" cy="601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4200" dirty="0" err="1">
                <a:solidFill>
                  <a:srgbClr val="162942"/>
                </a:solidFill>
                <a:latin typeface="Muli Regular"/>
              </a:rPr>
              <a:t>Как</a:t>
            </a:r>
            <a:r>
              <a:rPr lang="en-US" sz="4200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162942"/>
                </a:solidFill>
                <a:latin typeface="Muli Regular"/>
              </a:rPr>
              <a:t>не</a:t>
            </a:r>
            <a:r>
              <a:rPr lang="en-US" sz="4200" dirty="0">
                <a:solidFill>
                  <a:srgbClr val="162942"/>
                </a:solidFill>
                <a:latin typeface="Muli Regular"/>
              </a:rPr>
              <a:t> </a:t>
            </a:r>
            <a:r>
              <a:rPr lang="en-US" sz="4200" dirty="0" err="1">
                <a:solidFill>
                  <a:srgbClr val="162942"/>
                </a:solidFill>
                <a:latin typeface="Muli Regular"/>
              </a:rPr>
              <a:t>допустить</a:t>
            </a:r>
            <a:r>
              <a:rPr lang="en-US" sz="4200" dirty="0">
                <a:solidFill>
                  <a:srgbClr val="162942"/>
                </a:solidFill>
                <a:latin typeface="Muli Regular"/>
              </a:rPr>
              <a:t> заражение коронавирусной </a:t>
            </a:r>
            <a:r>
              <a:rPr lang="en-US" sz="4200" dirty="0" err="1" smtClean="0">
                <a:solidFill>
                  <a:srgbClr val="162942"/>
                </a:solidFill>
                <a:latin typeface="Muli Regular"/>
              </a:rPr>
              <a:t>инфекци</a:t>
            </a:r>
            <a:r>
              <a:rPr lang="ru-RU" sz="4200" dirty="0" smtClean="0">
                <a:solidFill>
                  <a:srgbClr val="162942"/>
                </a:solidFill>
                <a:latin typeface="Muli Regular"/>
              </a:rPr>
              <a:t>ей</a:t>
            </a:r>
            <a:r>
              <a:rPr lang="en-US" sz="4200" dirty="0" smtClean="0">
                <a:solidFill>
                  <a:srgbClr val="162942"/>
                </a:solidFill>
                <a:latin typeface="Muli Regular"/>
              </a:rPr>
              <a:t> </a:t>
            </a:r>
            <a:endParaRPr lang="en-US" sz="4200" dirty="0">
              <a:solidFill>
                <a:srgbClr val="162942"/>
              </a:solidFill>
              <a:latin typeface="Muli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8124" y="220318"/>
            <a:ext cx="15141162" cy="976684"/>
            <a:chOff x="0" y="0"/>
            <a:chExt cx="10237929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37929" cy="660400"/>
            </a:xfrm>
            <a:custGeom>
              <a:avLst/>
              <a:gdLst/>
              <a:ahLst/>
              <a:cxnLst/>
              <a:rect l="l" t="t" r="r" b="b"/>
              <a:pathLst>
                <a:path w="10237929" h="660400">
                  <a:moveTo>
                    <a:pt x="1011346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113469" y="0"/>
                  </a:lnTo>
                  <a:cubicBezTo>
                    <a:pt x="10182049" y="0"/>
                    <a:pt x="10237929" y="55880"/>
                    <a:pt x="10237929" y="124460"/>
                  </a:cubicBezTo>
                  <a:lnTo>
                    <a:pt x="10237929" y="535940"/>
                  </a:lnTo>
                  <a:cubicBezTo>
                    <a:pt x="10237929" y="604520"/>
                    <a:pt x="10182049" y="660400"/>
                    <a:pt x="10113469" y="66040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273814" y="0"/>
            <a:ext cx="3272831" cy="10287000"/>
            <a:chOff x="0" y="0"/>
            <a:chExt cx="1107106" cy="347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54354" y="1382381"/>
            <a:ext cx="12208703" cy="86324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99144" y="426720"/>
            <a:ext cx="13919121" cy="60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Muli Regular"/>
              </a:rPr>
              <a:t>Использование многоразовых и одноразовых масок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3814" y="-150647"/>
            <a:ext cx="3272831" cy="10287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CED9EB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028323" y="1304693"/>
            <a:ext cx="14230977" cy="9525"/>
          </a:xfrm>
          <a:prstGeom prst="rect">
            <a:avLst/>
          </a:prstGeom>
          <a:solidFill>
            <a:srgbClr val="162942"/>
          </a:solidFill>
        </p:spPr>
      </p:sp>
      <p:grpSp>
        <p:nvGrpSpPr>
          <p:cNvPr id="5" name="Group 5"/>
          <p:cNvGrpSpPr/>
          <p:nvPr/>
        </p:nvGrpSpPr>
        <p:grpSpPr>
          <a:xfrm>
            <a:off x="3028323" y="1713921"/>
            <a:ext cx="9474247" cy="2038726"/>
            <a:chOff x="0" y="0"/>
            <a:chExt cx="4138553" cy="890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38554" cy="890559"/>
            </a:xfrm>
            <a:custGeom>
              <a:avLst/>
              <a:gdLst/>
              <a:ahLst/>
              <a:cxnLst/>
              <a:rect l="l" t="t" r="r" b="b"/>
              <a:pathLst>
                <a:path w="4138554" h="890559">
                  <a:moveTo>
                    <a:pt x="4014093" y="890559"/>
                  </a:moveTo>
                  <a:lnTo>
                    <a:pt x="124460" y="890559"/>
                  </a:lnTo>
                  <a:cubicBezTo>
                    <a:pt x="55880" y="890559"/>
                    <a:pt x="0" y="834679"/>
                    <a:pt x="0" y="7660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4093" y="0"/>
                  </a:lnTo>
                  <a:cubicBezTo>
                    <a:pt x="4082674" y="0"/>
                    <a:pt x="4138554" y="55880"/>
                    <a:pt x="4138554" y="124460"/>
                  </a:cubicBezTo>
                  <a:lnTo>
                    <a:pt x="4138554" y="766099"/>
                  </a:lnTo>
                  <a:cubicBezTo>
                    <a:pt x="4138554" y="834679"/>
                    <a:pt x="4082674" y="890559"/>
                    <a:pt x="4014093" y="890559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55226" y="1314218"/>
            <a:ext cx="1706901" cy="24384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219796" y="1977187"/>
            <a:ext cx="7149980" cy="118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>
                <a:solidFill>
                  <a:srgbClr val="162942"/>
                </a:solidFill>
                <a:latin typeface="Muli Regular"/>
              </a:rPr>
              <a:t>У меня коронавирус,</a:t>
            </a:r>
          </a:p>
          <a:p>
            <a:pPr>
              <a:lnSpc>
                <a:spcPts val="4620"/>
              </a:lnSpc>
            </a:pPr>
            <a:r>
              <a:rPr lang="en-US" sz="4200">
                <a:solidFill>
                  <a:srgbClr val="162942"/>
                </a:solidFill>
                <a:latin typeface="Muli Regular"/>
              </a:rPr>
              <a:t>если я кашляю или чихаю?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78816" y="4234691"/>
            <a:ext cx="8645107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Заподозрить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наличие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коронавируса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можно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только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в </a:t>
            </a:r>
            <a:r>
              <a:rPr lang="en-US" sz="2800" dirty="0" err="1" smtClean="0">
                <a:solidFill>
                  <a:srgbClr val="000000"/>
                </a:solidFill>
                <a:latin typeface="Muli Regular"/>
              </a:rPr>
              <a:t>случае</a:t>
            </a:r>
            <a:r>
              <a:rPr lang="en-US" sz="2800" dirty="0" smtClean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: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Muli Regular"/>
              </a:rPr>
              <a:t>у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вас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есть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симптомы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повышенная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температура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кашель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затрудненное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дыхание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) +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если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вы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: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Muli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8816" y="6460932"/>
            <a:ext cx="8394614" cy="310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>
              <a:lnSpc>
                <a:spcPts val="30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Посетили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страны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где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зафиксированы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случаи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заболевания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коронавирусом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604520" lvl="1" indent="-302260">
              <a:lnSpc>
                <a:spcPts val="30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Имели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тесный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контакт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с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человеком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,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посетившим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страны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где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зафиксированы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случаи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заболевания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коронавирусом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.</a:t>
            </a:r>
          </a:p>
          <a:p>
            <a:pPr marL="604520" lvl="1" indent="-302260">
              <a:lnSpc>
                <a:spcPts val="30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Посещали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медицинское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учреждение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или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лаборатории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обслуживающие</a:t>
            </a:r>
            <a:endParaRPr lang="en-US" sz="28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308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пациентов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 с </a:t>
            </a:r>
            <a:r>
              <a:rPr lang="en-US" sz="2800" dirty="0" err="1">
                <a:solidFill>
                  <a:srgbClr val="000000"/>
                </a:solidFill>
                <a:latin typeface="Muli Regular"/>
              </a:rPr>
              <a:t>коронавирусом</a:t>
            </a:r>
            <a:r>
              <a:rPr lang="en-US" sz="2800" dirty="0">
                <a:solidFill>
                  <a:srgbClr val="000000"/>
                </a:solidFill>
                <a:latin typeface="Muli Regular"/>
              </a:rPr>
              <a:t>.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91548" y="2652642"/>
            <a:ext cx="5267752" cy="69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777</Words>
  <Application>Microsoft Office PowerPoint</Application>
  <PresentationFormat>Произвольный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Muli Regular</vt:lpstr>
      <vt:lpstr>Wingdings</vt:lpstr>
      <vt:lpstr>Roboto</vt:lpstr>
      <vt:lpstr>Calibri</vt:lpstr>
      <vt:lpstr>Open Sans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короновирусной инфекции</dc:title>
  <dc:creator>Козлов Павел Сергеевич</dc:creator>
  <cp:lastModifiedBy>Козлов Павел Сергеевич</cp:lastModifiedBy>
  <cp:revision>22</cp:revision>
  <dcterms:created xsi:type="dcterms:W3CDTF">2006-08-16T00:00:00Z</dcterms:created>
  <dcterms:modified xsi:type="dcterms:W3CDTF">2020-09-04T08:07:35Z</dcterms:modified>
  <dc:identifier>DAEF3ruOOU0</dc:identifier>
</cp:coreProperties>
</file>